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8" r:id="rId4"/>
    <p:sldId id="279" r:id="rId5"/>
    <p:sldId id="272" r:id="rId6"/>
    <p:sldId id="282" r:id="rId7"/>
    <p:sldId id="283" r:id="rId8"/>
    <p:sldId id="284" r:id="rId9"/>
    <p:sldId id="280" r:id="rId10"/>
    <p:sldId id="285" r:id="rId11"/>
    <p:sldId id="286" r:id="rId12"/>
    <p:sldId id="273" r:id="rId13"/>
    <p:sldId id="288" r:id="rId14"/>
    <p:sldId id="287" r:id="rId15"/>
    <p:sldId id="275" r:id="rId16"/>
    <p:sldId id="277" r:id="rId17"/>
    <p:sldId id="276" r:id="rId18"/>
    <p:sldId id="274" r:id="rId19"/>
    <p:sldId id="28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E8E0-7455-420D-81FF-76DADCC40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6E4EE-6C5C-47F7-BFCC-6C26C423A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14BBF-FA6D-4933-9A4B-3BBC7406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FABB-C2CD-4FC5-A647-03321BD9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E7B5-C8A6-4D81-90E9-D2EFD4ED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1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ECDC-E234-47E4-A8BA-CB9AAF0D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7D6B4-0AFF-4A36-96F8-283E1FE58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34978-7F1D-4415-A8A9-EBB983C9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089C-98E9-4FF6-B690-516C16C4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AC8C-65F8-4518-B246-41100EA3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02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2B8D0-A215-43B5-B1C9-F6AF36FF9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BE1FE-5C47-4E4F-90EB-9EFAA6376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8D94-2700-41D0-A2E5-C2564E24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3C92-F3C6-40F9-A3C0-8259623C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A333-7E93-4D32-9D92-700E8D88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6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2144-7C49-4DC7-90C2-DF501730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8BAF-9668-48DA-A475-597272CE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F37D2-2D88-4908-987F-CCC775EF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12E6-3E51-421A-BC8D-EFFE8F8A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6BA1-CC23-4CF0-B910-8A6C4310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09B1-139D-4200-ABFC-1033A3B0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9115-C2F5-40CE-833B-6288E86D1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5ABE-E254-4105-B48D-EE5373BD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3CA2-D113-4D7B-BE9B-E50A2158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A1C12-5512-4998-B4A5-CFF3398B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7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D7D9-BE65-4E00-8BB7-17811971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2249-CE1B-4BBE-A294-32233882D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29381-D96C-45FB-9CF6-73232268F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37BCE-1C57-4969-9140-E4F24AB0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71837-5AB3-43A0-BFF0-53EEE40A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B4F70-7251-438A-9D34-0C06DEA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58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9194-71CD-47F9-86B2-30488982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CA90-6EEC-451F-BBBF-B2BFECF6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E3E52-FD3C-45BC-BDF6-EFD7CA989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AC83F-92FF-4F47-A8CF-607FC264B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B9A60-65FD-46FD-8D94-6E0597440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7C963-301A-4844-B138-95B17822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E9CFA-2398-4781-91DC-E968C972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20764-402A-4F03-844D-ABF0BEE9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10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37E3-2B3E-41EB-BFA1-D7D695B9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C0F55-7A96-44A4-8B75-71E81E28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21244-9104-47D2-AA29-8E1D58EE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6D880-8ED9-4B66-81E2-6B8F4BA3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3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F0EB3-2727-42C1-B984-6710DC4A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A1317-D580-4D90-9478-B65313C5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F894B-00D8-4D24-B195-B3020A15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92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F652-B056-44E6-A08C-3E52475F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4D8D-F45D-476C-86D2-5A11D138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64E49-1CE1-4D94-8942-D52A0203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DE2CC-31AC-4CBB-802F-6AE06108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89580-F380-489D-9105-80C5FD91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AB875-C905-428D-966D-34614698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3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D4C-ECC1-452C-A934-2ED62220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095EB-3C82-413C-8FF7-F655B1803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FB9D5-5F71-469B-A2CD-4170896FC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B807E-A882-4626-B67B-674B12A8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4496-EA22-461F-81B4-DFBD3482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C56D-143F-4530-AD06-87E37059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22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4B448-73F6-439E-90A6-A62A34C0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B96D-FA82-45A6-AE39-D64F7692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13AB4-A242-4177-B982-F792637A1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11AD-EDF5-46AD-B4E8-053FA72FC781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E0D3-BD30-4E8A-968D-DE78378A2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654D-0086-4615-A320-1BBBE1CF0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E99-E158-47E8-931B-B9C069CF40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2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985718" y="2979002"/>
            <a:ext cx="92302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Welcome to the HSCC Induction</a:t>
            </a:r>
          </a:p>
          <a:p>
            <a:pPr algn="ctr"/>
            <a:endParaRPr lang="en-AU" sz="2800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6351238" cy="107694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A33D52-E60C-4E4E-B3F1-FEE06CF13F3F}"/>
              </a:ext>
            </a:extLst>
          </p:cNvPr>
          <p:cNvSpPr txBox="1"/>
          <p:nvPr/>
        </p:nvSpPr>
        <p:spPr>
          <a:xfrm>
            <a:off x="3223550" y="567154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Job Description for each work station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0B7A1C-AAC6-4CF8-A9DC-9BDB15614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885" y="1808435"/>
            <a:ext cx="8049664" cy="44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7755D2-4FF9-41B7-A955-0786B44BC136}"/>
              </a:ext>
            </a:extLst>
          </p:cNvPr>
          <p:cNvSpPr txBox="1"/>
          <p:nvPr/>
        </p:nvSpPr>
        <p:spPr>
          <a:xfrm>
            <a:off x="2556927" y="1598121"/>
            <a:ext cx="1739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Rosters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D795D-F207-4486-BB3E-E3FA75F91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04082"/>
              </p:ext>
            </p:extLst>
          </p:nvPr>
        </p:nvGraphicFramePr>
        <p:xfrm>
          <a:off x="4660777" y="1694010"/>
          <a:ext cx="5153673" cy="4529228"/>
        </p:xfrm>
        <a:graphic>
          <a:graphicData uri="http://schemas.openxmlformats.org/drawingml/2006/table">
            <a:tbl>
              <a:tblPr/>
              <a:tblGrid>
                <a:gridCol w="738969">
                  <a:extLst>
                    <a:ext uri="{9D8B030D-6E8A-4147-A177-3AD203B41FA5}">
                      <a16:colId xmlns:a16="http://schemas.microsoft.com/office/drawing/2014/main" val="1512761020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1121285297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3869040195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801914273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2074839509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2988687696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3043052532"/>
                    </a:ext>
                  </a:extLst>
                </a:gridCol>
                <a:gridCol w="630672">
                  <a:extLst>
                    <a:ext uri="{9D8B030D-6E8A-4147-A177-3AD203B41FA5}">
                      <a16:colId xmlns:a16="http://schemas.microsoft.com/office/drawing/2014/main" val="2333498893"/>
                    </a:ext>
                  </a:extLst>
                </a:gridCol>
              </a:tblGrid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STEAK 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BURGER 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SCHNITZEL 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HAPPY HOUR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905478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HAPPY HOUR 5-6.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HAPPY HOUR 5-6.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HAPPY HOUR 5-6.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5-6.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048000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EMPLOYEE NAME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41217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18/7/21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008526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DUTY MANAGERS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781336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Leo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 8.30-R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 8.30-R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81090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60480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Matheson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80320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381854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84347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216044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82341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3403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20263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483677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383818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73639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71723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Chantelle Drew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94692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5-C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4-10.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926883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O'Boyle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935246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37107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Olly Inberg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64353"/>
                  </a:ext>
                </a:extLst>
              </a:tr>
              <a:tr h="83423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35206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12.15-R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92359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6.15-R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606569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321501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368311"/>
                  </a:ext>
                </a:extLst>
              </a:tr>
              <a:tr h="98012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KITCHEN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62787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 Azevedo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 8.30-R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704662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629148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Leanne Wills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454260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91404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 Noack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172744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523429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Kaylee Campbell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842760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40782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Brianna Taylor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974985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732432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Violet Coleman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3294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68390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Zoe McCormack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900959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088397"/>
                  </a:ext>
                </a:extLst>
              </a:tr>
              <a:tr h="10193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 Thomas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829198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3713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Vesna Fedele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79036"/>
                  </a:ext>
                </a:extLst>
              </a:tr>
              <a:tr h="940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58" marR="3758" marT="3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0126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34B6C2-2272-4485-AC0B-909DF2FC701A}"/>
              </a:ext>
            </a:extLst>
          </p:cNvPr>
          <p:cNvSpPr txBox="1"/>
          <p:nvPr/>
        </p:nvSpPr>
        <p:spPr>
          <a:xfrm>
            <a:off x="1145219" y="2370338"/>
            <a:ext cx="35192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 Black" panose="020B0A04020102020204" pitchFamily="34" charset="0"/>
              </a:rPr>
              <a:t>Roster done on the Tuesday </a:t>
            </a:r>
          </a:p>
          <a:p>
            <a:r>
              <a:rPr lang="en-US" sz="1400" i="1" dirty="0">
                <a:latin typeface="Arial Black" panose="020B0A04020102020204" pitchFamily="34" charset="0"/>
              </a:rPr>
              <a:t>finalised on the Friday sent to you</a:t>
            </a:r>
          </a:p>
          <a:p>
            <a:r>
              <a:rPr lang="en-US" sz="1400" i="1" dirty="0">
                <a:latin typeface="Arial Black" panose="020B0A04020102020204" pitchFamily="34" charset="0"/>
              </a:rPr>
              <a:t> late Friday for the coming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Arial Black" panose="020B0A04020102020204" pitchFamily="34" charset="0"/>
              </a:rPr>
              <a:t>Bill and Dan need your </a:t>
            </a:r>
          </a:p>
          <a:p>
            <a:r>
              <a:rPr lang="en-US" sz="1400" i="1" dirty="0">
                <a:latin typeface="Arial Black" panose="020B0A04020102020204" pitchFamily="34" charset="0"/>
              </a:rPr>
              <a:t>availability before the Monday </a:t>
            </a:r>
            <a:endParaRPr lang="en-AU" sz="14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148396"/>
            <a:ext cx="9230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PROCUDUERS</a:t>
            </a: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Timesheets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To be filled out on the night and placed back into folder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End of week to be signed by your supervisor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Supervisor to send to Finance for payment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A pay slip will be forwarded onto you with tax taken if required</a:t>
            </a:r>
          </a:p>
          <a:p>
            <a:pPr algn="ctr"/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Its important that hours are filled in for each area worked .</a:t>
            </a:r>
          </a:p>
          <a:p>
            <a:pPr algn="ctr"/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(less than 1 hour allocate to rostered area)</a:t>
            </a:r>
          </a:p>
          <a:p>
            <a:pPr algn="ctr"/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4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281436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F8801F-9A4A-4CF3-8407-2660AFFB55AB}"/>
              </a:ext>
            </a:extLst>
          </p:cNvPr>
          <p:cNvSpPr txBox="1"/>
          <p:nvPr/>
        </p:nvSpPr>
        <p:spPr>
          <a:xfrm>
            <a:off x="2228295" y="1598121"/>
            <a:ext cx="264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Timesheets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B3D2A6-4086-47A6-8041-F9DC1DE8F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50589"/>
              </p:ext>
            </p:extLst>
          </p:nvPr>
        </p:nvGraphicFramePr>
        <p:xfrm>
          <a:off x="5921406" y="1598121"/>
          <a:ext cx="2805345" cy="4669527"/>
        </p:xfrm>
        <a:graphic>
          <a:graphicData uri="http://schemas.openxmlformats.org/drawingml/2006/table">
            <a:tbl>
              <a:tblPr/>
              <a:tblGrid>
                <a:gridCol w="406265">
                  <a:extLst>
                    <a:ext uri="{9D8B030D-6E8A-4147-A177-3AD203B41FA5}">
                      <a16:colId xmlns:a16="http://schemas.microsoft.com/office/drawing/2014/main" val="1654568346"/>
                    </a:ext>
                  </a:extLst>
                </a:gridCol>
                <a:gridCol w="395085">
                  <a:extLst>
                    <a:ext uri="{9D8B030D-6E8A-4147-A177-3AD203B41FA5}">
                      <a16:colId xmlns:a16="http://schemas.microsoft.com/office/drawing/2014/main" val="2391825483"/>
                    </a:ext>
                  </a:extLst>
                </a:gridCol>
                <a:gridCol w="283268">
                  <a:extLst>
                    <a:ext uri="{9D8B030D-6E8A-4147-A177-3AD203B41FA5}">
                      <a16:colId xmlns:a16="http://schemas.microsoft.com/office/drawing/2014/main" val="1815214751"/>
                    </a:ext>
                  </a:extLst>
                </a:gridCol>
                <a:gridCol w="428629">
                  <a:extLst>
                    <a:ext uri="{9D8B030D-6E8A-4147-A177-3AD203B41FA5}">
                      <a16:colId xmlns:a16="http://schemas.microsoft.com/office/drawing/2014/main" val="2240795304"/>
                    </a:ext>
                  </a:extLst>
                </a:gridCol>
                <a:gridCol w="105605">
                  <a:extLst>
                    <a:ext uri="{9D8B030D-6E8A-4147-A177-3AD203B41FA5}">
                      <a16:colId xmlns:a16="http://schemas.microsoft.com/office/drawing/2014/main" val="1479060267"/>
                    </a:ext>
                  </a:extLst>
                </a:gridCol>
                <a:gridCol w="347872">
                  <a:extLst>
                    <a:ext uri="{9D8B030D-6E8A-4147-A177-3AD203B41FA5}">
                      <a16:colId xmlns:a16="http://schemas.microsoft.com/office/drawing/2014/main" val="1898439098"/>
                    </a:ext>
                  </a:extLst>
                </a:gridCol>
                <a:gridCol w="403780">
                  <a:extLst>
                    <a:ext uri="{9D8B030D-6E8A-4147-A177-3AD203B41FA5}">
                      <a16:colId xmlns:a16="http://schemas.microsoft.com/office/drawing/2014/main" val="3805620234"/>
                    </a:ext>
                  </a:extLst>
                </a:gridCol>
                <a:gridCol w="434841">
                  <a:extLst>
                    <a:ext uri="{9D8B030D-6E8A-4147-A177-3AD203B41FA5}">
                      <a16:colId xmlns:a16="http://schemas.microsoft.com/office/drawing/2014/main" val="1667300210"/>
                    </a:ext>
                  </a:extLst>
                </a:gridCol>
              </a:tblGrid>
              <a:tr h="10678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HSCC WEEKLY TIME 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19708"/>
                  </a:ext>
                </a:extLst>
              </a:tr>
              <a:tr h="915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ENDING SUNDAY: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_____/__________/_____________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455934"/>
                  </a:ext>
                </a:extLst>
              </a:tr>
              <a:tr h="85431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552700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910764"/>
                  </a:ext>
                </a:extLst>
              </a:tr>
              <a:tr h="85431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815018"/>
                  </a:ext>
                </a:extLst>
              </a:tr>
              <a:tr h="1708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 SIGNATURE: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___________________________________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597263"/>
                  </a:ext>
                </a:extLst>
              </a:tr>
              <a:tr h="73226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22037"/>
                  </a:ext>
                </a:extLst>
              </a:tr>
              <a:tr h="76277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72931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495323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HOURS WORKED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850457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14507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97659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7785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51236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349829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67313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045107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169245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26066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250573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145641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806"/>
                  </a:ext>
                </a:extLst>
              </a:tr>
              <a:tr h="170861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49616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460014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963321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278861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464882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853170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48109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316233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33161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413591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600602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183100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53888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7823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5847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10195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916088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302442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3624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0316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600871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624649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994614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080870"/>
                  </a:ext>
                </a:extLst>
              </a:tr>
              <a:tr h="91532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030575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Mgn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02630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8850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69338"/>
                  </a:ext>
                </a:extLst>
              </a:tr>
              <a:tr h="80947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Canteen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41424"/>
                  </a:ext>
                </a:extLst>
              </a:tr>
              <a:tr h="8238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3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2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148396"/>
            <a:ext cx="9230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DRESS CODE</a:t>
            </a: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Wear supplied Polo shirt if cold long sleeve can be worn under 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Black pants to be worn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If you leave employment please bring shirt back or a charge will  be taken from pay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No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Jackets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Caps (Kitchen Only due health regulations)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Bennies</a:t>
            </a: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8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230543"/>
            <a:ext cx="92302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MUST 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Fire Wardens</a:t>
            </a: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FAMILIARISATION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Fire Exits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Fire Assembly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Fire Extinguishers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First 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Toilets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Emergence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Non Smoking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Staff binders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3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5158671" cy="757351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D3F4FF-393F-4615-90D0-949C1E73B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0" t="27889" r="30066" b="15469"/>
          <a:stretch/>
        </p:blipFill>
        <p:spPr>
          <a:xfrm>
            <a:off x="1376038" y="1912621"/>
            <a:ext cx="9215021" cy="42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8" y="654200"/>
            <a:ext cx="5046221" cy="846126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C6E34F2-8AAB-49DB-8411-FB325DD28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62" r="15363" b="23236"/>
          <a:stretch/>
        </p:blipFill>
        <p:spPr>
          <a:xfrm>
            <a:off x="1162975" y="1819922"/>
            <a:ext cx="9694415" cy="42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230543"/>
            <a:ext cx="9230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CLUB CODE OF CONDUCT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Copy available on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Available on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Club Policies are also on club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CERTIFICATES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RSA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RP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Covid Marshall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Other </a:t>
            </a:r>
          </a:p>
          <a:p>
            <a:pPr algn="ctr"/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Please give these to your supervisor for filing behind the bar.</a:t>
            </a:r>
          </a:p>
          <a:p>
            <a:pPr algn="ctr"/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lvl="1"/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4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480868" y="2366263"/>
            <a:ext cx="92302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Important Points</a:t>
            </a:r>
          </a:p>
          <a:p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We are a club but we must 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Compliant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Up hold Club Procedures and Policies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Be professional in our behaviour and 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Be friendly always smiling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And promote the club to members and the community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sz="16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Enjoy the job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algn="ctr"/>
            <a:endParaRPr lang="en-AU" sz="1400" b="1" i="1" dirty="0">
              <a:solidFill>
                <a:srgbClr val="FF00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lvl="1"/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230543"/>
            <a:ext cx="923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Brief on the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Employee Details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Tax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Superannuation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What is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Job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Rosters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Time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Dress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Fire Wardens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Club Policies and Code of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Familiarisation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150945"/>
            <a:ext cx="923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Brief on the changes</a:t>
            </a: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We are not only a club but we need to be also a business and we need to get That balance right.</a:t>
            </a:r>
          </a:p>
          <a:p>
            <a:pPr lvl="3"/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We need now to comply with government laws and regulations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We now have a structure and a vision going forward and you are a part of this build.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The structure.</a:t>
            </a:r>
          </a:p>
        </p:txBody>
      </p:sp>
    </p:spTree>
    <p:extLst>
      <p:ext uri="{BB962C8B-B14F-4D97-AF65-F5344CB8AC3E}">
        <p14:creationId xmlns:p14="http://schemas.microsoft.com/office/powerpoint/2010/main" val="193952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E8D7DA-FE74-4786-B5FB-F71E8C85DCD9}"/>
              </a:ext>
            </a:extLst>
          </p:cNvPr>
          <p:cNvSpPr/>
          <p:nvPr/>
        </p:nvSpPr>
        <p:spPr>
          <a:xfrm>
            <a:off x="2490568" y="1136456"/>
            <a:ext cx="82205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HECTORVILLE SPORTS &amp; COMMUNITY CLUB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AB9BF-814C-4429-AD72-A20F4ED9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497" y="1551954"/>
            <a:ext cx="9375006" cy="46157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9239C2-5BD6-4F61-8D08-23612C5BC63B}"/>
              </a:ext>
            </a:extLst>
          </p:cNvPr>
          <p:cNvCxnSpPr/>
          <p:nvPr/>
        </p:nvCxnSpPr>
        <p:spPr>
          <a:xfrm>
            <a:off x="2490568" y="5495278"/>
            <a:ext cx="0" cy="150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2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1560697" y="2150945"/>
            <a:ext cx="923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MUST 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Employee Details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Tax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Superannuation Forms</a:t>
            </a:r>
          </a:p>
          <a:p>
            <a:pPr lvl="1"/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9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05850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ED501-707F-446F-9BF6-093F2D28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95" y="710471"/>
            <a:ext cx="4644941" cy="5581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A76475-193C-4DEA-95C9-CF43BC981BE8}"/>
              </a:ext>
            </a:extLst>
          </p:cNvPr>
          <p:cNvSpPr txBox="1"/>
          <p:nvPr/>
        </p:nvSpPr>
        <p:spPr>
          <a:xfrm>
            <a:off x="490491" y="71047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Employee Details Form</a:t>
            </a:r>
          </a:p>
        </p:txBody>
      </p:sp>
    </p:spTree>
    <p:extLst>
      <p:ext uri="{BB962C8B-B14F-4D97-AF65-F5344CB8AC3E}">
        <p14:creationId xmlns:p14="http://schemas.microsoft.com/office/powerpoint/2010/main" val="199399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233866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369FD9-DB2D-486E-A259-4A757D067807}"/>
              </a:ext>
            </a:extLst>
          </p:cNvPr>
          <p:cNvSpPr txBox="1"/>
          <p:nvPr/>
        </p:nvSpPr>
        <p:spPr>
          <a:xfrm>
            <a:off x="2186126" y="150090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Tax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06DB2-0F8C-4E93-B436-6881E1BCA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819" y="1500907"/>
            <a:ext cx="3888420" cy="46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281436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F3976A-E17F-48CC-A61C-1787E754580D}"/>
              </a:ext>
            </a:extLst>
          </p:cNvPr>
          <p:cNvGrpSpPr/>
          <p:nvPr/>
        </p:nvGrpSpPr>
        <p:grpSpPr>
          <a:xfrm>
            <a:off x="937329" y="654199"/>
            <a:ext cx="9773804" cy="1494197"/>
            <a:chOff x="1993137" y="814998"/>
            <a:chExt cx="10380301" cy="18730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E8D7DA-FE74-4786-B5FB-F71E8C85DCD9}"/>
                </a:ext>
              </a:extLst>
            </p:cNvPr>
            <p:cNvSpPr/>
            <p:nvPr/>
          </p:nvSpPr>
          <p:spPr>
            <a:xfrm>
              <a:off x="3642760" y="1419539"/>
              <a:ext cx="8730678" cy="1041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 cmpd="sng">
                    <a:solidFill>
                      <a:srgbClr val="FF0000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 Black" panose="020B0A04020102020204" pitchFamily="34" charset="0"/>
                </a:rPr>
                <a:t>HECTORVILLE SPORTS &amp; COMMUNITY CLUB</a:t>
              </a:r>
            </a:p>
          </p:txBody>
        </p:sp>
        <p:pic>
          <p:nvPicPr>
            <p:cNvPr id="12" name="Picture 2" descr="Hectorville sporting and community club logo_red">
              <a:extLst>
                <a:ext uri="{FF2B5EF4-FFF2-40B4-BE49-F238E27FC236}">
                  <a16:creationId xmlns:a16="http://schemas.microsoft.com/office/drawing/2014/main" id="{0C3264D2-3A23-4C54-BA40-4754DB6D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37" y="814998"/>
              <a:ext cx="1720099" cy="18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7F7CFE-69AF-46C8-930A-C256A49EAFD5}"/>
              </a:ext>
            </a:extLst>
          </p:cNvPr>
          <p:cNvSpPr txBox="1"/>
          <p:nvPr/>
        </p:nvSpPr>
        <p:spPr>
          <a:xfrm>
            <a:off x="2044083" y="15519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8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Superannuation 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E83DE-7520-4988-A527-3F0B06D2D31C}"/>
              </a:ext>
            </a:extLst>
          </p:cNvPr>
          <p:cNvSpPr txBox="1"/>
          <p:nvPr/>
        </p:nvSpPr>
        <p:spPr>
          <a:xfrm>
            <a:off x="2352583" y="2317072"/>
            <a:ext cx="688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 Black" panose="020B0A04020102020204" pitchFamily="34" charset="0"/>
              </a:rPr>
              <a:t>If you have a Superannuation Fund and you are over 18 we need details as we pay 10% to your fund quarterly.  </a:t>
            </a:r>
            <a:endParaRPr lang="en-AU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6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" y="376871"/>
            <a:ext cx="11412378" cy="63902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FB3989-0CA2-48B2-8945-59E32AB855B7}"/>
              </a:ext>
            </a:extLst>
          </p:cNvPr>
          <p:cNvSpPr txBox="1"/>
          <p:nvPr/>
        </p:nvSpPr>
        <p:spPr>
          <a:xfrm>
            <a:off x="903749" y="738288"/>
            <a:ext cx="923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Arial Black" panose="020B0A04020102020204" pitchFamily="34" charset="0"/>
                <a:cs typeface="Aparajita" panose="020B0604020202020204" pitchFamily="34" charset="0"/>
              </a:rPr>
              <a:t>What is expected (Hand out)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endParaRPr lang="en-AU" sz="1400" b="1" i="1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AC1D0-5383-4DD6-8552-200CCA20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00" y="802933"/>
            <a:ext cx="4467897" cy="55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1253</Words>
  <Application>Microsoft Office PowerPoint</Application>
  <PresentationFormat>Widescreen</PresentationFormat>
  <Paragraphs>853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Aparajita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Hallett</dc:creator>
  <cp:lastModifiedBy>Phillip Hallett</cp:lastModifiedBy>
  <cp:revision>39</cp:revision>
  <cp:lastPrinted>2021-08-11T00:51:38Z</cp:lastPrinted>
  <dcterms:created xsi:type="dcterms:W3CDTF">2021-07-12T02:47:02Z</dcterms:created>
  <dcterms:modified xsi:type="dcterms:W3CDTF">2021-08-11T02:21:30Z</dcterms:modified>
</cp:coreProperties>
</file>